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79" r:id="rId2"/>
    <p:sldId id="282" r:id="rId3"/>
    <p:sldId id="281" r:id="rId4"/>
    <p:sldId id="278" r:id="rId5"/>
    <p:sldId id="276" r:id="rId6"/>
    <p:sldId id="283" r:id="rId7"/>
    <p:sldId id="268" r:id="rId8"/>
    <p:sldId id="284" r:id="rId9"/>
    <p:sldId id="270" r:id="rId10"/>
    <p:sldId id="285" r:id="rId11"/>
    <p:sldId id="263" r:id="rId12"/>
    <p:sldId id="286" r:id="rId13"/>
    <p:sldId id="265" r:id="rId14"/>
    <p:sldId id="287" r:id="rId15"/>
    <p:sldId id="273" r:id="rId16"/>
    <p:sldId id="274" r:id="rId17"/>
    <p:sldId id="2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C98A2-7611-4E44-A353-4EE76552F484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356EB-5AA6-442D-A6C7-0682CE7D7405}">
      <dgm:prSet phldrT="[Текст]" custT="1"/>
      <dgm:spPr/>
      <dgm:t>
        <a:bodyPr/>
        <a:lstStyle/>
        <a:p>
          <a:r>
            <a:rPr lang="ru-RU" sz="2000" b="1" u="none" dirty="0" smtClean="0">
              <a:solidFill>
                <a:srgbClr val="A50021"/>
              </a:solidFill>
            </a:rPr>
            <a:t>Среднее общее образование направлено на:</a:t>
          </a:r>
          <a:endParaRPr lang="ru-RU" sz="2000" b="1" u="none" dirty="0">
            <a:solidFill>
              <a:srgbClr val="A50021"/>
            </a:solidFill>
          </a:endParaRPr>
        </a:p>
      </dgm:t>
    </dgm:pt>
    <dgm:pt modelId="{8F609021-30C7-4746-A2EF-EB1BA87A2263}" type="parTrans" cxnId="{C72818D4-BC15-475B-B7F8-C33A33C1F14E}">
      <dgm:prSet/>
      <dgm:spPr/>
      <dgm:t>
        <a:bodyPr/>
        <a:lstStyle/>
        <a:p>
          <a:endParaRPr lang="ru-RU"/>
        </a:p>
      </dgm:t>
    </dgm:pt>
    <dgm:pt modelId="{3E32157A-949F-4255-BCDE-DD0D3B89C0AB}" type="sibTrans" cxnId="{C72818D4-BC15-475B-B7F8-C33A33C1F14E}">
      <dgm:prSet/>
      <dgm:spPr/>
      <dgm:t>
        <a:bodyPr/>
        <a:lstStyle/>
        <a:p>
          <a:endParaRPr lang="ru-RU"/>
        </a:p>
      </dgm:t>
    </dgm:pt>
    <dgm:pt modelId="{95FAC6A3-7391-43D8-AF21-EF84E729591A}">
      <dgm:prSet phldrT="[Текст]" custT="1"/>
      <dgm:spPr/>
      <dgm:t>
        <a:bodyPr/>
        <a:lstStyle/>
        <a:p>
          <a:r>
            <a:rPr lang="ru-RU" sz="2400" b="1" dirty="0" smtClean="0"/>
            <a:t>развитие интереса к познанию и творческих способностей обучающегося</a:t>
          </a:r>
          <a:endParaRPr lang="ru-RU" sz="1700" b="1" dirty="0"/>
        </a:p>
      </dgm:t>
    </dgm:pt>
    <dgm:pt modelId="{508638EC-5799-4D72-9AD7-C7984865B321}" type="parTrans" cxnId="{32F7A576-DAB9-478E-85F9-4E95CFDACF3B}">
      <dgm:prSet/>
      <dgm:spPr/>
      <dgm:t>
        <a:bodyPr/>
        <a:lstStyle/>
        <a:p>
          <a:endParaRPr lang="ru-RU"/>
        </a:p>
      </dgm:t>
    </dgm:pt>
    <dgm:pt modelId="{7D068A87-09D4-4986-ADB1-81B3F746C36F}" type="sibTrans" cxnId="{32F7A576-DAB9-478E-85F9-4E95CFDACF3B}">
      <dgm:prSet/>
      <dgm:spPr/>
      <dgm:t>
        <a:bodyPr/>
        <a:lstStyle/>
        <a:p>
          <a:endParaRPr lang="ru-RU"/>
        </a:p>
      </dgm:t>
    </dgm:pt>
    <dgm:pt modelId="{56FD1126-310D-4F95-B7B1-5AA4B4C7E719}">
      <dgm:prSet phldrT="[Текст]" custT="1"/>
      <dgm:spPr/>
      <dgm:t>
        <a:bodyPr/>
        <a:lstStyle/>
        <a:p>
          <a:r>
            <a:rPr lang="ru-RU" sz="2000" b="1" dirty="0" smtClean="0"/>
            <a:t>формирование навыков самостоятельной учебной деятельности на основе индивидуализации и профессиональной ориентации содержания среднего общего образования</a:t>
          </a:r>
          <a:endParaRPr lang="ru-RU" sz="1700" b="1" dirty="0"/>
        </a:p>
      </dgm:t>
    </dgm:pt>
    <dgm:pt modelId="{023FFAFA-48AF-4B6D-B461-1FFC53110EF1}" type="parTrans" cxnId="{7F66754B-D29B-4AE5-BC52-9916981EEC08}">
      <dgm:prSet/>
      <dgm:spPr/>
      <dgm:t>
        <a:bodyPr/>
        <a:lstStyle/>
        <a:p>
          <a:endParaRPr lang="ru-RU"/>
        </a:p>
      </dgm:t>
    </dgm:pt>
    <dgm:pt modelId="{1693F424-2337-4611-BE1F-0259E0C7D7B9}" type="sibTrans" cxnId="{7F66754B-D29B-4AE5-BC52-9916981EEC08}">
      <dgm:prSet/>
      <dgm:spPr/>
      <dgm:t>
        <a:bodyPr/>
        <a:lstStyle/>
        <a:p>
          <a:endParaRPr lang="ru-RU"/>
        </a:p>
      </dgm:t>
    </dgm:pt>
    <dgm:pt modelId="{359CEEE0-5F5F-4246-AA76-7999E610FDA4}">
      <dgm:prSet phldrT="[Текст]" custT="1"/>
      <dgm:spPr/>
      <dgm:t>
        <a:bodyPr/>
        <a:lstStyle/>
        <a:p>
          <a:r>
            <a:rPr lang="ru-RU" sz="2000" b="1" dirty="0" smtClean="0"/>
            <a:t>подготовку обучающегося к жизни в обществе, самостоятельному жизненному выбору, продолжению образования и началу профессиональной деятельности</a:t>
          </a:r>
          <a:endParaRPr lang="ru-RU" sz="2000" b="1" dirty="0"/>
        </a:p>
      </dgm:t>
    </dgm:pt>
    <dgm:pt modelId="{CC0D8066-DE09-4317-9270-8D01FBFD86A1}" type="parTrans" cxnId="{76BCB77D-5040-4A45-9BA8-91362016DB15}">
      <dgm:prSet/>
      <dgm:spPr/>
      <dgm:t>
        <a:bodyPr/>
        <a:lstStyle/>
        <a:p>
          <a:endParaRPr lang="ru-RU"/>
        </a:p>
      </dgm:t>
    </dgm:pt>
    <dgm:pt modelId="{3A2E6365-D905-410A-846E-9052F1D85530}" type="sibTrans" cxnId="{76BCB77D-5040-4A45-9BA8-91362016DB15}">
      <dgm:prSet/>
      <dgm:spPr/>
      <dgm:t>
        <a:bodyPr/>
        <a:lstStyle/>
        <a:p>
          <a:endParaRPr lang="ru-RU"/>
        </a:p>
      </dgm:t>
    </dgm:pt>
    <dgm:pt modelId="{C5733567-15EE-4EC7-A275-C0A55730AF14}">
      <dgm:prSet/>
      <dgm:spPr/>
      <dgm:t>
        <a:bodyPr/>
        <a:lstStyle/>
        <a:p>
          <a:endParaRPr lang="ru-RU" dirty="0"/>
        </a:p>
      </dgm:t>
    </dgm:pt>
    <dgm:pt modelId="{A3DE84D2-84AF-41E9-9028-527B908201BE}" type="parTrans" cxnId="{611A4142-59F0-49A7-A1D4-C4A5FCB36FC2}">
      <dgm:prSet/>
      <dgm:spPr/>
      <dgm:t>
        <a:bodyPr/>
        <a:lstStyle/>
        <a:p>
          <a:endParaRPr lang="ru-RU"/>
        </a:p>
      </dgm:t>
    </dgm:pt>
    <dgm:pt modelId="{E52E2020-F2E5-46CA-BB0B-B6F68E7CF004}" type="sibTrans" cxnId="{611A4142-59F0-49A7-A1D4-C4A5FCB36FC2}">
      <dgm:prSet/>
      <dgm:spPr/>
      <dgm:t>
        <a:bodyPr/>
        <a:lstStyle/>
        <a:p>
          <a:endParaRPr lang="ru-RU"/>
        </a:p>
      </dgm:t>
    </dgm:pt>
    <dgm:pt modelId="{31E98D2D-1CCD-4862-9610-BBEA3EA2D69D}">
      <dgm:prSet phldrT="[Текст]" custT="1"/>
      <dgm:spPr/>
      <dgm:t>
        <a:bodyPr/>
        <a:lstStyle/>
        <a:p>
          <a:r>
            <a:rPr lang="ru-RU" sz="2400" b="1" dirty="0" smtClean="0"/>
            <a:t>дальнейшее становление и формирование личности обучающегося</a:t>
          </a:r>
          <a:endParaRPr lang="ru-RU" sz="2400" b="1" dirty="0"/>
        </a:p>
      </dgm:t>
    </dgm:pt>
    <dgm:pt modelId="{CB5A0996-BEB7-4E18-8FAD-E2B511B609E5}" type="sibTrans" cxnId="{A2A8249B-0752-4B8A-9E1C-1015FC4A6A5A}">
      <dgm:prSet/>
      <dgm:spPr/>
      <dgm:t>
        <a:bodyPr/>
        <a:lstStyle/>
        <a:p>
          <a:endParaRPr lang="ru-RU"/>
        </a:p>
      </dgm:t>
    </dgm:pt>
    <dgm:pt modelId="{CDBC32B4-A8B1-448B-9D0A-3AD1C8DF8BDD}" type="parTrans" cxnId="{A2A8249B-0752-4B8A-9E1C-1015FC4A6A5A}">
      <dgm:prSet/>
      <dgm:spPr/>
      <dgm:t>
        <a:bodyPr/>
        <a:lstStyle/>
        <a:p>
          <a:endParaRPr lang="ru-RU"/>
        </a:p>
      </dgm:t>
    </dgm:pt>
    <dgm:pt modelId="{36BFA704-B7BE-4CCA-A0FA-A173145FF251}" type="pres">
      <dgm:prSet presAssocID="{AD5C98A2-7611-4E44-A353-4EE76552F4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EFFE4-5D36-473B-B16D-966425C4802B}" type="pres">
      <dgm:prSet presAssocID="{AD5C98A2-7611-4E44-A353-4EE76552F484}" presName="matrix" presStyleCnt="0"/>
      <dgm:spPr/>
      <dgm:t>
        <a:bodyPr/>
        <a:lstStyle/>
        <a:p>
          <a:endParaRPr lang="ru-RU"/>
        </a:p>
      </dgm:t>
    </dgm:pt>
    <dgm:pt modelId="{0B51EF6F-B951-4A14-9C7A-31BDA4DDB10D}" type="pres">
      <dgm:prSet presAssocID="{AD5C98A2-7611-4E44-A353-4EE76552F484}" presName="tile1" presStyleLbl="node1" presStyleIdx="0" presStyleCnt="4" custLinFactNeighborY="0"/>
      <dgm:spPr/>
      <dgm:t>
        <a:bodyPr/>
        <a:lstStyle/>
        <a:p>
          <a:endParaRPr lang="ru-RU"/>
        </a:p>
      </dgm:t>
    </dgm:pt>
    <dgm:pt modelId="{8F4B35B8-C3E5-4040-BD52-505BE6856B18}" type="pres">
      <dgm:prSet presAssocID="{AD5C98A2-7611-4E44-A353-4EE76552F4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5B50-98E8-44E1-AE38-42FB240919EA}" type="pres">
      <dgm:prSet presAssocID="{AD5C98A2-7611-4E44-A353-4EE76552F484}" presName="tile2" presStyleLbl="node1" presStyleIdx="1" presStyleCnt="4"/>
      <dgm:spPr/>
      <dgm:t>
        <a:bodyPr/>
        <a:lstStyle/>
        <a:p>
          <a:endParaRPr lang="ru-RU"/>
        </a:p>
      </dgm:t>
    </dgm:pt>
    <dgm:pt modelId="{269C987A-B449-4897-953B-92A0C9114AD0}" type="pres">
      <dgm:prSet presAssocID="{AD5C98A2-7611-4E44-A353-4EE76552F4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CA1AB-2708-43C5-BFD8-FF6846A33BEC}" type="pres">
      <dgm:prSet presAssocID="{AD5C98A2-7611-4E44-A353-4EE76552F484}" presName="tile3" presStyleLbl="node1" presStyleIdx="2" presStyleCnt="4"/>
      <dgm:spPr/>
      <dgm:t>
        <a:bodyPr/>
        <a:lstStyle/>
        <a:p>
          <a:endParaRPr lang="ru-RU"/>
        </a:p>
      </dgm:t>
    </dgm:pt>
    <dgm:pt modelId="{ACF0837B-0F57-4A9F-969F-FAC1D959C137}" type="pres">
      <dgm:prSet presAssocID="{AD5C98A2-7611-4E44-A353-4EE76552F4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FFE6E-13D4-446E-B877-A4DC2DFBD556}" type="pres">
      <dgm:prSet presAssocID="{AD5C98A2-7611-4E44-A353-4EE76552F484}" presName="tile4" presStyleLbl="node1" presStyleIdx="3" presStyleCnt="4"/>
      <dgm:spPr/>
      <dgm:t>
        <a:bodyPr/>
        <a:lstStyle/>
        <a:p>
          <a:endParaRPr lang="ru-RU"/>
        </a:p>
      </dgm:t>
    </dgm:pt>
    <dgm:pt modelId="{72599F16-84CA-4876-B6D4-5076F9A31A9D}" type="pres">
      <dgm:prSet presAssocID="{AD5C98A2-7611-4E44-A353-4EE76552F4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FB13-67C7-4CA4-9EC7-6DCC83175F60}" type="pres">
      <dgm:prSet presAssocID="{AD5C98A2-7611-4E44-A353-4EE76552F484}" presName="centerTile" presStyleLbl="fgShp" presStyleIdx="0" presStyleCnt="1" custScaleX="93093" custScaleY="7777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4853C-11A2-4A77-8ACE-A6A900427ACD}" type="presOf" srcId="{31E98D2D-1CCD-4862-9610-BBEA3EA2D69D}" destId="{8F4B35B8-C3E5-4040-BD52-505BE6856B18}" srcOrd="1" destOrd="0" presId="urn:microsoft.com/office/officeart/2005/8/layout/matrix1"/>
    <dgm:cxn modelId="{0A042203-2372-42AC-B753-E6E15DCB0F15}" type="presOf" srcId="{31E98D2D-1CCD-4862-9610-BBEA3EA2D69D}" destId="{0B51EF6F-B951-4A14-9C7A-31BDA4DDB10D}" srcOrd="0" destOrd="0" presId="urn:microsoft.com/office/officeart/2005/8/layout/matrix1"/>
    <dgm:cxn modelId="{32F7A576-DAB9-478E-85F9-4E95CFDACF3B}" srcId="{FE1356EB-5AA6-442D-A6C7-0682CE7D7405}" destId="{95FAC6A3-7391-43D8-AF21-EF84E729591A}" srcOrd="1" destOrd="0" parTransId="{508638EC-5799-4D72-9AD7-C7984865B321}" sibTransId="{7D068A87-09D4-4986-ADB1-81B3F746C36F}"/>
    <dgm:cxn modelId="{7A16EF15-CAAD-495F-913B-44E92BE4E0A9}" type="presOf" srcId="{56FD1126-310D-4F95-B7B1-5AA4B4C7E719}" destId="{ACF0837B-0F57-4A9F-969F-FAC1D959C137}" srcOrd="1" destOrd="0" presId="urn:microsoft.com/office/officeart/2005/8/layout/matrix1"/>
    <dgm:cxn modelId="{1FEF9CA9-B0D7-42A6-923B-7710017246D0}" type="presOf" srcId="{56FD1126-310D-4F95-B7B1-5AA4B4C7E719}" destId="{3BFCA1AB-2708-43C5-BFD8-FF6846A33BEC}" srcOrd="0" destOrd="0" presId="urn:microsoft.com/office/officeart/2005/8/layout/matrix1"/>
    <dgm:cxn modelId="{C72818D4-BC15-475B-B7F8-C33A33C1F14E}" srcId="{AD5C98A2-7611-4E44-A353-4EE76552F484}" destId="{FE1356EB-5AA6-442D-A6C7-0682CE7D7405}" srcOrd="0" destOrd="0" parTransId="{8F609021-30C7-4746-A2EF-EB1BA87A2263}" sibTransId="{3E32157A-949F-4255-BCDE-DD0D3B89C0AB}"/>
    <dgm:cxn modelId="{F702B975-9F06-4D76-B495-88850BE11EB3}" type="presOf" srcId="{AD5C98A2-7611-4E44-A353-4EE76552F484}" destId="{36BFA704-B7BE-4CCA-A0FA-A173145FF251}" srcOrd="0" destOrd="0" presId="urn:microsoft.com/office/officeart/2005/8/layout/matrix1"/>
    <dgm:cxn modelId="{F8A8C730-299D-4EA1-83AD-047E13D696E5}" type="presOf" srcId="{95FAC6A3-7391-43D8-AF21-EF84E729591A}" destId="{02875B50-98E8-44E1-AE38-42FB240919EA}" srcOrd="0" destOrd="0" presId="urn:microsoft.com/office/officeart/2005/8/layout/matrix1"/>
    <dgm:cxn modelId="{76BCB77D-5040-4A45-9BA8-91362016DB15}" srcId="{FE1356EB-5AA6-442D-A6C7-0682CE7D7405}" destId="{359CEEE0-5F5F-4246-AA76-7999E610FDA4}" srcOrd="3" destOrd="0" parTransId="{CC0D8066-DE09-4317-9270-8D01FBFD86A1}" sibTransId="{3A2E6365-D905-410A-846E-9052F1D85530}"/>
    <dgm:cxn modelId="{A5FBF6C3-FC8F-4D9D-96AF-EB47419FEF0E}" type="presOf" srcId="{FE1356EB-5AA6-442D-A6C7-0682CE7D7405}" destId="{2B6CFB13-67C7-4CA4-9EC7-6DCC83175F60}" srcOrd="0" destOrd="0" presId="urn:microsoft.com/office/officeart/2005/8/layout/matrix1"/>
    <dgm:cxn modelId="{A2A8249B-0752-4B8A-9E1C-1015FC4A6A5A}" srcId="{FE1356EB-5AA6-442D-A6C7-0682CE7D7405}" destId="{31E98D2D-1CCD-4862-9610-BBEA3EA2D69D}" srcOrd="0" destOrd="0" parTransId="{CDBC32B4-A8B1-448B-9D0A-3AD1C8DF8BDD}" sibTransId="{CB5A0996-BEB7-4E18-8FAD-E2B511B609E5}"/>
    <dgm:cxn modelId="{7F66754B-D29B-4AE5-BC52-9916981EEC08}" srcId="{FE1356EB-5AA6-442D-A6C7-0682CE7D7405}" destId="{56FD1126-310D-4F95-B7B1-5AA4B4C7E719}" srcOrd="2" destOrd="0" parTransId="{023FFAFA-48AF-4B6D-B461-1FFC53110EF1}" sibTransId="{1693F424-2337-4611-BE1F-0259E0C7D7B9}"/>
    <dgm:cxn modelId="{AB9419A0-EA9D-4B3D-A3C2-97898BED8FA2}" type="presOf" srcId="{359CEEE0-5F5F-4246-AA76-7999E610FDA4}" destId="{72599F16-84CA-4876-B6D4-5076F9A31A9D}" srcOrd="1" destOrd="0" presId="urn:microsoft.com/office/officeart/2005/8/layout/matrix1"/>
    <dgm:cxn modelId="{6FFBA6C1-05EB-447A-8BB4-B44CB57E7673}" type="presOf" srcId="{359CEEE0-5F5F-4246-AA76-7999E610FDA4}" destId="{343FFE6E-13D4-446E-B877-A4DC2DFBD556}" srcOrd="0" destOrd="0" presId="urn:microsoft.com/office/officeart/2005/8/layout/matrix1"/>
    <dgm:cxn modelId="{611A4142-59F0-49A7-A1D4-C4A5FCB36FC2}" srcId="{FE1356EB-5AA6-442D-A6C7-0682CE7D7405}" destId="{C5733567-15EE-4EC7-A275-C0A55730AF14}" srcOrd="4" destOrd="0" parTransId="{A3DE84D2-84AF-41E9-9028-527B908201BE}" sibTransId="{E52E2020-F2E5-46CA-BB0B-B6F68E7CF004}"/>
    <dgm:cxn modelId="{5234C006-DCD9-4893-8FD8-E36F948102F7}" type="presOf" srcId="{95FAC6A3-7391-43D8-AF21-EF84E729591A}" destId="{269C987A-B449-4897-953B-92A0C9114AD0}" srcOrd="1" destOrd="0" presId="urn:microsoft.com/office/officeart/2005/8/layout/matrix1"/>
    <dgm:cxn modelId="{217AE940-FEF2-449D-92CE-E0CB5F67FFC7}" type="presParOf" srcId="{36BFA704-B7BE-4CCA-A0FA-A173145FF251}" destId="{41AEFFE4-5D36-473B-B16D-966425C4802B}" srcOrd="0" destOrd="0" presId="urn:microsoft.com/office/officeart/2005/8/layout/matrix1"/>
    <dgm:cxn modelId="{8B7C1571-8F60-47F6-9C23-FE9D7D8E51AA}" type="presParOf" srcId="{41AEFFE4-5D36-473B-B16D-966425C4802B}" destId="{0B51EF6F-B951-4A14-9C7A-31BDA4DDB10D}" srcOrd="0" destOrd="0" presId="urn:microsoft.com/office/officeart/2005/8/layout/matrix1"/>
    <dgm:cxn modelId="{866740B6-F838-484A-8A40-FC4B60C9B906}" type="presParOf" srcId="{41AEFFE4-5D36-473B-B16D-966425C4802B}" destId="{8F4B35B8-C3E5-4040-BD52-505BE6856B18}" srcOrd="1" destOrd="0" presId="urn:microsoft.com/office/officeart/2005/8/layout/matrix1"/>
    <dgm:cxn modelId="{5FEE7C96-EE1E-47DF-9728-9FB81E4B6541}" type="presParOf" srcId="{41AEFFE4-5D36-473B-B16D-966425C4802B}" destId="{02875B50-98E8-44E1-AE38-42FB240919EA}" srcOrd="2" destOrd="0" presId="urn:microsoft.com/office/officeart/2005/8/layout/matrix1"/>
    <dgm:cxn modelId="{58512B00-6017-44F6-946E-781840C53160}" type="presParOf" srcId="{41AEFFE4-5D36-473B-B16D-966425C4802B}" destId="{269C987A-B449-4897-953B-92A0C9114AD0}" srcOrd="3" destOrd="0" presId="urn:microsoft.com/office/officeart/2005/8/layout/matrix1"/>
    <dgm:cxn modelId="{5B9D5D4E-6ADE-4F9A-8CC8-2B2E965BB575}" type="presParOf" srcId="{41AEFFE4-5D36-473B-B16D-966425C4802B}" destId="{3BFCA1AB-2708-43C5-BFD8-FF6846A33BEC}" srcOrd="4" destOrd="0" presId="urn:microsoft.com/office/officeart/2005/8/layout/matrix1"/>
    <dgm:cxn modelId="{47569633-440F-47DD-ABAA-047D31DC8AA8}" type="presParOf" srcId="{41AEFFE4-5D36-473B-B16D-966425C4802B}" destId="{ACF0837B-0F57-4A9F-969F-FAC1D959C137}" srcOrd="5" destOrd="0" presId="urn:microsoft.com/office/officeart/2005/8/layout/matrix1"/>
    <dgm:cxn modelId="{ED64D330-124A-4352-AE5D-50975C1191CA}" type="presParOf" srcId="{41AEFFE4-5D36-473B-B16D-966425C4802B}" destId="{343FFE6E-13D4-446E-B877-A4DC2DFBD556}" srcOrd="6" destOrd="0" presId="urn:microsoft.com/office/officeart/2005/8/layout/matrix1"/>
    <dgm:cxn modelId="{C5788F5E-2624-4978-B932-3DAE1E3826D0}" type="presParOf" srcId="{41AEFFE4-5D36-473B-B16D-966425C4802B}" destId="{72599F16-84CA-4876-B6D4-5076F9A31A9D}" srcOrd="7" destOrd="0" presId="urn:microsoft.com/office/officeart/2005/8/layout/matrix1"/>
    <dgm:cxn modelId="{22B95DFF-8ED5-48BB-A60F-AC88A112C92C}" type="presParOf" srcId="{36BFA704-B7BE-4CCA-A0FA-A173145FF251}" destId="{2B6CFB13-67C7-4CA4-9EC7-6DCC83175F6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A33B99-D6CA-4276-8C74-1B33A73B75F0}" type="doc">
      <dgm:prSet loTypeId="urn:microsoft.com/office/officeart/2005/8/layout/hLis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DAE45BB-84DE-47A1-89CB-C02B562FE0B9}">
      <dgm:prSet phldrT="[Текст]" custT="1"/>
      <dgm:spPr/>
      <dgm:t>
        <a:bodyPr/>
        <a:lstStyle/>
        <a:p>
          <a:r>
            <a:rPr lang="ru-RU" sz="2000" b="1" dirty="0" smtClean="0"/>
            <a:t>ФГОС СОО п.12   Освоение обучающимися основной образовательной программы завершается обязательной государственной (итоговой) аттестацией выпускников </a:t>
          </a:r>
          <a:endParaRPr lang="ru-RU" sz="2000" b="1" dirty="0"/>
        </a:p>
      </dgm:t>
    </dgm:pt>
    <dgm:pt modelId="{1685F971-0355-4DA5-AD71-385A6B2A14F7}" type="parTrans" cxnId="{71F6A882-F95B-4356-AF70-403B2C738EB7}">
      <dgm:prSet/>
      <dgm:spPr/>
      <dgm:t>
        <a:bodyPr/>
        <a:lstStyle/>
        <a:p>
          <a:endParaRPr lang="ru-RU"/>
        </a:p>
      </dgm:t>
    </dgm:pt>
    <dgm:pt modelId="{55CF568B-35BE-47B2-9E4F-76782AFAB331}" type="sibTrans" cxnId="{71F6A882-F95B-4356-AF70-403B2C738EB7}">
      <dgm:prSet/>
      <dgm:spPr/>
      <dgm:t>
        <a:bodyPr/>
        <a:lstStyle/>
        <a:p>
          <a:endParaRPr lang="ru-RU"/>
        </a:p>
      </dgm:t>
    </dgm:pt>
    <dgm:pt modelId="{0A1DF8F1-A151-4B80-80E0-5536AC966D91}">
      <dgm:prSet phldrT="[Текст]" custT="1"/>
      <dgm:spPr/>
      <dgm:t>
        <a:bodyPr/>
        <a:lstStyle/>
        <a:p>
          <a:r>
            <a:rPr lang="ru-RU" sz="2000" dirty="0" smtClean="0"/>
            <a:t>Государственная (итоговая) аттестация обучающихся проводится </a:t>
          </a:r>
          <a:r>
            <a:rPr lang="ru-RU" sz="2000" b="1" dirty="0" smtClean="0"/>
            <a:t>по всем изучавшимся учебным предметам</a:t>
          </a:r>
          <a:endParaRPr lang="ru-RU" sz="1600" b="1" dirty="0"/>
        </a:p>
      </dgm:t>
    </dgm:pt>
    <dgm:pt modelId="{07CC008A-3106-49CC-A79D-0D4DF76674C8}" type="parTrans" cxnId="{0E117C98-ABD4-419B-B741-5F9F3C6C6D9E}">
      <dgm:prSet/>
      <dgm:spPr/>
      <dgm:t>
        <a:bodyPr/>
        <a:lstStyle/>
        <a:p>
          <a:endParaRPr lang="ru-RU"/>
        </a:p>
      </dgm:t>
    </dgm:pt>
    <dgm:pt modelId="{C2D1F47A-C396-4FE7-B55E-9AC553F65054}" type="sibTrans" cxnId="{0E117C98-ABD4-419B-B741-5F9F3C6C6D9E}">
      <dgm:prSet/>
      <dgm:spPr/>
      <dgm:t>
        <a:bodyPr/>
        <a:lstStyle/>
        <a:p>
          <a:endParaRPr lang="ru-RU"/>
        </a:p>
      </dgm:t>
    </dgm:pt>
    <dgm:pt modelId="{1E69FE4F-7C0C-49DC-842C-866732891668}">
      <dgm:prSet phldrT="[Текст]"/>
      <dgm:spPr/>
      <dgm:t>
        <a:bodyPr/>
        <a:lstStyle/>
        <a:p>
          <a:r>
            <a:rPr lang="ru-RU" dirty="0" smtClean="0"/>
            <a:t>ГИА проводится в форме </a:t>
          </a:r>
          <a:r>
            <a:rPr lang="ru-RU" b="1" dirty="0" smtClean="0"/>
            <a:t>ЕГЭ </a:t>
          </a:r>
          <a:r>
            <a:rPr lang="ru-RU" dirty="0" smtClean="0"/>
            <a:t>по окончании 11 класса </a:t>
          </a:r>
          <a:r>
            <a:rPr lang="ru-RU" b="1" dirty="0" smtClean="0"/>
            <a:t>в </a:t>
          </a:r>
          <a:r>
            <a:rPr lang="ru-RU" b="1" dirty="0" smtClean="0">
              <a:solidFill>
                <a:srgbClr val="A50021"/>
              </a:solidFill>
            </a:rPr>
            <a:t>обязательном порядке по учебным предметам: </a:t>
          </a:r>
        </a:p>
        <a:p>
          <a:r>
            <a:rPr lang="ru-RU" b="1" dirty="0" smtClean="0">
              <a:solidFill>
                <a:srgbClr val="A50021"/>
              </a:solidFill>
            </a:rPr>
            <a:t>«Русский язык и литература»;</a:t>
          </a:r>
        </a:p>
        <a:p>
          <a:r>
            <a:rPr lang="ru-RU" b="1" dirty="0" smtClean="0">
              <a:solidFill>
                <a:srgbClr val="A50021"/>
              </a:solidFill>
            </a:rPr>
            <a:t>«Математика: алгебра и начала анализа, геометрия»;</a:t>
          </a:r>
        </a:p>
        <a:p>
          <a:r>
            <a:rPr lang="ru-RU" b="1" dirty="0" smtClean="0">
              <a:solidFill>
                <a:srgbClr val="A50021"/>
              </a:solidFill>
            </a:rPr>
            <a:t>«Иностранный язык»</a:t>
          </a:r>
          <a:endParaRPr lang="ru-RU" b="1" dirty="0">
            <a:solidFill>
              <a:srgbClr val="A50021"/>
            </a:solidFill>
          </a:endParaRPr>
        </a:p>
      </dgm:t>
    </dgm:pt>
    <dgm:pt modelId="{92FFD94B-87BE-4008-BF01-7637912F942A}" type="parTrans" cxnId="{4A958558-5624-4D45-B3F8-464CC3AAC875}">
      <dgm:prSet/>
      <dgm:spPr/>
      <dgm:t>
        <a:bodyPr/>
        <a:lstStyle/>
        <a:p>
          <a:endParaRPr lang="ru-RU"/>
        </a:p>
      </dgm:t>
    </dgm:pt>
    <dgm:pt modelId="{1A2ED7D1-4029-4647-9AF2-42C36B94BF43}" type="sibTrans" cxnId="{4A958558-5624-4D45-B3F8-464CC3AAC875}">
      <dgm:prSet/>
      <dgm:spPr/>
      <dgm:t>
        <a:bodyPr/>
        <a:lstStyle/>
        <a:p>
          <a:endParaRPr lang="ru-RU"/>
        </a:p>
      </dgm:t>
    </dgm:pt>
    <dgm:pt modelId="{47C26C75-D970-4730-B911-2E6F49BC929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dirty="0" smtClean="0">
              <a:solidFill>
                <a:srgbClr val="A50021"/>
              </a:solidFill>
            </a:rPr>
            <a:t>на базовом уровне после 10 класса</a:t>
          </a:r>
          <a:r>
            <a:rPr lang="ru-RU" sz="1700" b="1" dirty="0" smtClean="0">
              <a:solidFill>
                <a:srgbClr val="A50021"/>
              </a:solidFill>
            </a:rPr>
            <a:t>.</a:t>
          </a:r>
          <a:endParaRPr lang="ru-RU" sz="1700" b="1" dirty="0">
            <a:solidFill>
              <a:srgbClr val="A50021"/>
            </a:solidFill>
          </a:endParaRPr>
        </a:p>
      </dgm:t>
    </dgm:pt>
    <dgm:pt modelId="{76C4BCC1-1955-4A3C-9463-6B76B584E9F1}" type="sibTrans" cxnId="{5297E1D2-5C12-43FA-A61C-359299184F91}">
      <dgm:prSet/>
      <dgm:spPr/>
      <dgm:t>
        <a:bodyPr/>
        <a:lstStyle/>
        <a:p>
          <a:endParaRPr lang="ru-RU"/>
        </a:p>
      </dgm:t>
    </dgm:pt>
    <dgm:pt modelId="{E2129F42-4E6B-4CFB-8680-CA4C5210E73E}" type="parTrans" cxnId="{5297E1D2-5C12-43FA-A61C-359299184F91}">
      <dgm:prSet/>
      <dgm:spPr/>
      <dgm:t>
        <a:bodyPr/>
        <a:lstStyle/>
        <a:p>
          <a:endParaRPr lang="ru-RU"/>
        </a:p>
      </dgm:t>
    </dgm:pt>
    <dgm:pt modelId="{B18C01A7-8CBD-47FF-AC2A-07006FCCB55F}">
      <dgm:prSet phldrT="[Текст]" custT="1"/>
      <dgm:spPr/>
      <dgm:t>
        <a:bodyPr/>
        <a:lstStyle/>
        <a:p>
          <a:r>
            <a:rPr lang="ru-RU" sz="2000" dirty="0" smtClean="0"/>
            <a:t>Обучающийся может </a:t>
          </a:r>
          <a:r>
            <a:rPr lang="ru-RU" sz="2000" b="1" dirty="0" smtClean="0">
              <a:solidFill>
                <a:srgbClr val="A50021"/>
              </a:solidFill>
            </a:rPr>
            <a:t>самостоятельно выбрать уровень (базовый или углубленный</a:t>
          </a:r>
          <a:r>
            <a:rPr lang="ru-RU" sz="2000" dirty="0" smtClean="0">
              <a:solidFill>
                <a:srgbClr val="A50021"/>
              </a:solidFill>
            </a:rPr>
            <a:t>), </a:t>
          </a:r>
          <a:r>
            <a:rPr lang="ru-RU" sz="2000" dirty="0" smtClean="0"/>
            <a:t>в соответствии с которым будет проводиться ГИА в форме  ЕГЭ</a:t>
          </a:r>
          <a:endParaRPr lang="ru-RU" sz="2000" dirty="0"/>
        </a:p>
      </dgm:t>
    </dgm:pt>
    <dgm:pt modelId="{15DAA8B3-8FF9-4B43-A41D-9742F1C758CA}" type="sibTrans" cxnId="{AC8C8923-EF83-40E6-8496-5FA132177451}">
      <dgm:prSet/>
      <dgm:spPr/>
      <dgm:t>
        <a:bodyPr/>
        <a:lstStyle/>
        <a:p>
          <a:endParaRPr lang="ru-RU"/>
        </a:p>
      </dgm:t>
    </dgm:pt>
    <dgm:pt modelId="{293B5F2E-E5B5-4DF9-BDAE-73666865595E}" type="parTrans" cxnId="{AC8C8923-EF83-40E6-8496-5FA132177451}">
      <dgm:prSet/>
      <dgm:spPr/>
      <dgm:t>
        <a:bodyPr/>
        <a:lstStyle/>
        <a:p>
          <a:endParaRPr lang="ru-RU"/>
        </a:p>
      </dgm:t>
    </dgm:pt>
    <dgm:pt modelId="{3CDFA72C-E53B-494C-8BB5-F85D991CF9E3}">
      <dgm:prSet/>
      <dgm:spPr/>
      <dgm:t>
        <a:bodyPr/>
        <a:lstStyle/>
        <a:p>
          <a:endParaRPr lang="ru-RU"/>
        </a:p>
      </dgm:t>
    </dgm:pt>
    <dgm:pt modelId="{7AB8241D-27E9-4CCB-B49C-7A3FDEC57BD4}" type="parTrans" cxnId="{3A4A9D53-7806-46C2-95EE-F05B91CD4353}">
      <dgm:prSet/>
      <dgm:spPr/>
      <dgm:t>
        <a:bodyPr/>
        <a:lstStyle/>
        <a:p>
          <a:endParaRPr lang="ru-RU"/>
        </a:p>
      </dgm:t>
    </dgm:pt>
    <dgm:pt modelId="{4229D9F9-7FD4-48C7-9BB5-5C95B4C3FF95}" type="sibTrans" cxnId="{3A4A9D53-7806-46C2-95EE-F05B91CD4353}">
      <dgm:prSet/>
      <dgm:spPr/>
      <dgm:t>
        <a:bodyPr/>
        <a:lstStyle/>
        <a:p>
          <a:endParaRPr lang="ru-RU"/>
        </a:p>
      </dgm:t>
    </dgm:pt>
    <dgm:pt modelId="{60A9F07A-312F-41CD-BE69-5289376C807C}" type="pres">
      <dgm:prSet presAssocID="{9AA33B99-D6CA-4276-8C74-1B33A73B75F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0CC81-AA56-4E8E-B36F-B752846041DE}" type="pres">
      <dgm:prSet presAssocID="{5DAE45BB-84DE-47A1-89CB-C02B562FE0B9}" presName="roof" presStyleLbl="dkBgShp" presStyleIdx="0" presStyleCnt="2" custScaleY="74242" custLinFactNeighborX="4098" custLinFactNeighborY="-46027"/>
      <dgm:spPr/>
      <dgm:t>
        <a:bodyPr/>
        <a:lstStyle/>
        <a:p>
          <a:endParaRPr lang="ru-RU"/>
        </a:p>
      </dgm:t>
    </dgm:pt>
    <dgm:pt modelId="{AEA1B809-B5CC-4867-8D14-E4831511647A}" type="pres">
      <dgm:prSet presAssocID="{5DAE45BB-84DE-47A1-89CB-C02B562FE0B9}" presName="pillars" presStyleCnt="0"/>
      <dgm:spPr/>
    </dgm:pt>
    <dgm:pt modelId="{8B9C4159-F7F5-48CC-8383-BC9182AD0C8A}" type="pres">
      <dgm:prSet presAssocID="{5DAE45BB-84DE-47A1-89CB-C02B562FE0B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4FDFC-A368-406B-8391-A800F7F1BFFE}" type="pres">
      <dgm:prSet presAssocID="{1E69FE4F-7C0C-49DC-842C-866732891668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BF56F-1C1B-4657-8FB2-5C2303E20059}" type="pres">
      <dgm:prSet presAssocID="{B18C01A7-8CBD-47FF-AC2A-07006FCCB55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24C48-C807-4B50-8DD8-648757B43BE6}" type="pres">
      <dgm:prSet presAssocID="{47C26C75-D970-4730-B911-2E6F49BC9297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4C815-B2E9-4205-BE5E-961CFB5642EE}" type="pres">
      <dgm:prSet presAssocID="{5DAE45BB-84DE-47A1-89CB-C02B562FE0B9}" presName="base" presStyleLbl="dkBgShp" presStyleIdx="1" presStyleCnt="2"/>
      <dgm:spPr/>
    </dgm:pt>
  </dgm:ptLst>
  <dgm:cxnLst>
    <dgm:cxn modelId="{84D977F4-E971-4D91-BC94-A928F31CB4B5}" type="presOf" srcId="{1E69FE4F-7C0C-49DC-842C-866732891668}" destId="{C3A4FDFC-A368-406B-8391-A800F7F1BFFE}" srcOrd="0" destOrd="0" presId="urn:microsoft.com/office/officeart/2005/8/layout/hList3"/>
    <dgm:cxn modelId="{AC8C8923-EF83-40E6-8496-5FA132177451}" srcId="{5DAE45BB-84DE-47A1-89CB-C02B562FE0B9}" destId="{B18C01A7-8CBD-47FF-AC2A-07006FCCB55F}" srcOrd="2" destOrd="0" parTransId="{293B5F2E-E5B5-4DF9-BDAE-73666865595E}" sibTransId="{15DAA8B3-8FF9-4B43-A41D-9742F1C758CA}"/>
    <dgm:cxn modelId="{3A4A9D53-7806-46C2-95EE-F05B91CD4353}" srcId="{9AA33B99-D6CA-4276-8C74-1B33A73B75F0}" destId="{3CDFA72C-E53B-494C-8BB5-F85D991CF9E3}" srcOrd="1" destOrd="0" parTransId="{7AB8241D-27E9-4CCB-B49C-7A3FDEC57BD4}" sibTransId="{4229D9F9-7FD4-48C7-9BB5-5C95B4C3FF95}"/>
    <dgm:cxn modelId="{98612C47-7E69-47CF-A60A-EAC05E9026F4}" type="presOf" srcId="{0A1DF8F1-A151-4B80-80E0-5536AC966D91}" destId="{8B9C4159-F7F5-48CC-8383-BC9182AD0C8A}" srcOrd="0" destOrd="0" presId="urn:microsoft.com/office/officeart/2005/8/layout/hList3"/>
    <dgm:cxn modelId="{8843A24C-8745-43C4-807F-8A85AFFFADEE}" type="presOf" srcId="{B18C01A7-8CBD-47FF-AC2A-07006FCCB55F}" destId="{8DBBF56F-1C1B-4657-8FB2-5C2303E20059}" srcOrd="0" destOrd="0" presId="urn:microsoft.com/office/officeart/2005/8/layout/hList3"/>
    <dgm:cxn modelId="{4E8E0EEE-F4E6-4325-B40B-C27E0A742A5D}" type="presOf" srcId="{5DAE45BB-84DE-47A1-89CB-C02B562FE0B9}" destId="{B310CC81-AA56-4E8E-B36F-B752846041DE}" srcOrd="0" destOrd="0" presId="urn:microsoft.com/office/officeart/2005/8/layout/hList3"/>
    <dgm:cxn modelId="{4A958558-5624-4D45-B3F8-464CC3AAC875}" srcId="{5DAE45BB-84DE-47A1-89CB-C02B562FE0B9}" destId="{1E69FE4F-7C0C-49DC-842C-866732891668}" srcOrd="1" destOrd="0" parTransId="{92FFD94B-87BE-4008-BF01-7637912F942A}" sibTransId="{1A2ED7D1-4029-4647-9AF2-42C36B94BF43}"/>
    <dgm:cxn modelId="{E82ECA56-0ADE-4E0A-9509-F15A02F6A6C8}" type="presOf" srcId="{9AA33B99-D6CA-4276-8C74-1B33A73B75F0}" destId="{60A9F07A-312F-41CD-BE69-5289376C807C}" srcOrd="0" destOrd="0" presId="urn:microsoft.com/office/officeart/2005/8/layout/hList3"/>
    <dgm:cxn modelId="{71F6A882-F95B-4356-AF70-403B2C738EB7}" srcId="{9AA33B99-D6CA-4276-8C74-1B33A73B75F0}" destId="{5DAE45BB-84DE-47A1-89CB-C02B562FE0B9}" srcOrd="0" destOrd="0" parTransId="{1685F971-0355-4DA5-AD71-385A6B2A14F7}" sibTransId="{55CF568B-35BE-47B2-9E4F-76782AFAB331}"/>
    <dgm:cxn modelId="{37331FFF-A485-4EB6-AF36-7EA184E942FD}" type="presOf" srcId="{47C26C75-D970-4730-B911-2E6F49BC9297}" destId="{59124C48-C807-4B50-8DD8-648757B43BE6}" srcOrd="0" destOrd="0" presId="urn:microsoft.com/office/officeart/2005/8/layout/hList3"/>
    <dgm:cxn modelId="{5297E1D2-5C12-43FA-A61C-359299184F91}" srcId="{5DAE45BB-84DE-47A1-89CB-C02B562FE0B9}" destId="{47C26C75-D970-4730-B911-2E6F49BC9297}" srcOrd="3" destOrd="0" parTransId="{E2129F42-4E6B-4CFB-8680-CA4C5210E73E}" sibTransId="{76C4BCC1-1955-4A3C-9463-6B76B584E9F1}"/>
    <dgm:cxn modelId="{0E117C98-ABD4-419B-B741-5F9F3C6C6D9E}" srcId="{5DAE45BB-84DE-47A1-89CB-C02B562FE0B9}" destId="{0A1DF8F1-A151-4B80-80E0-5536AC966D91}" srcOrd="0" destOrd="0" parTransId="{07CC008A-3106-49CC-A79D-0D4DF76674C8}" sibTransId="{C2D1F47A-C396-4FE7-B55E-9AC553F65054}"/>
    <dgm:cxn modelId="{4391AD0D-BA26-45E6-9CA5-DB4E30317A30}" type="presParOf" srcId="{60A9F07A-312F-41CD-BE69-5289376C807C}" destId="{B310CC81-AA56-4E8E-B36F-B752846041DE}" srcOrd="0" destOrd="0" presId="urn:microsoft.com/office/officeart/2005/8/layout/hList3"/>
    <dgm:cxn modelId="{3DF153CD-98C6-4C4B-9DDB-2E695CECE9D1}" type="presParOf" srcId="{60A9F07A-312F-41CD-BE69-5289376C807C}" destId="{AEA1B809-B5CC-4867-8D14-E4831511647A}" srcOrd="1" destOrd="0" presId="urn:microsoft.com/office/officeart/2005/8/layout/hList3"/>
    <dgm:cxn modelId="{9C12D3A5-3ECF-42CD-98FE-9FE42FCBA77D}" type="presParOf" srcId="{AEA1B809-B5CC-4867-8D14-E4831511647A}" destId="{8B9C4159-F7F5-48CC-8383-BC9182AD0C8A}" srcOrd="0" destOrd="0" presId="urn:microsoft.com/office/officeart/2005/8/layout/hList3"/>
    <dgm:cxn modelId="{77E76AA6-4F12-4A76-BCDF-6FBC7D6B4F7B}" type="presParOf" srcId="{AEA1B809-B5CC-4867-8D14-E4831511647A}" destId="{C3A4FDFC-A368-406B-8391-A800F7F1BFFE}" srcOrd="1" destOrd="0" presId="urn:microsoft.com/office/officeart/2005/8/layout/hList3"/>
    <dgm:cxn modelId="{181C4386-BCB9-4230-BFB9-A268C1FC4D30}" type="presParOf" srcId="{AEA1B809-B5CC-4867-8D14-E4831511647A}" destId="{8DBBF56F-1C1B-4657-8FB2-5C2303E20059}" srcOrd="2" destOrd="0" presId="urn:microsoft.com/office/officeart/2005/8/layout/hList3"/>
    <dgm:cxn modelId="{8C931CC3-3A70-4BB7-B995-AECB825A5C17}" type="presParOf" srcId="{AEA1B809-B5CC-4867-8D14-E4831511647A}" destId="{59124C48-C807-4B50-8DD8-648757B43BE6}" srcOrd="3" destOrd="0" presId="urn:microsoft.com/office/officeart/2005/8/layout/hList3"/>
    <dgm:cxn modelId="{2195654C-B696-410A-B9ED-3B0361241AD1}" type="presParOf" srcId="{60A9F07A-312F-41CD-BE69-5289376C807C}" destId="{51F4C815-B2E9-4205-BE5E-961CFB5642E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51EF6F-B951-4A14-9C7A-31BDA4DDB10D}">
      <dsp:nvSpPr>
        <dsp:cNvPr id="0" name=""/>
        <dsp:cNvSpPr/>
      </dsp:nvSpPr>
      <dsp:spPr>
        <a:xfrm rot="16200000">
          <a:off x="1097028" y="-1097028"/>
          <a:ext cx="2688604" cy="488266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дальнейшее становление и формирование личности обучающегося</a:t>
          </a:r>
          <a:endParaRPr lang="ru-RU" sz="2400" b="1" kern="1200" dirty="0"/>
        </a:p>
      </dsp:txBody>
      <dsp:txXfrm rot="16200000">
        <a:off x="1433104" y="-1433104"/>
        <a:ext cx="2016453" cy="4882661"/>
      </dsp:txXfrm>
    </dsp:sp>
    <dsp:sp modelId="{02875B50-98E8-44E1-AE38-42FB240919EA}">
      <dsp:nvSpPr>
        <dsp:cNvPr id="0" name=""/>
        <dsp:cNvSpPr/>
      </dsp:nvSpPr>
      <dsp:spPr>
        <a:xfrm>
          <a:off x="4882661" y="0"/>
          <a:ext cx="4882661" cy="268860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интереса к познанию и творческих способностей обучающегося</a:t>
          </a:r>
          <a:endParaRPr lang="ru-RU" sz="1700" b="1" kern="1200" dirty="0"/>
        </a:p>
      </dsp:txBody>
      <dsp:txXfrm>
        <a:off x="4882661" y="0"/>
        <a:ext cx="4882661" cy="2016453"/>
      </dsp:txXfrm>
    </dsp:sp>
    <dsp:sp modelId="{3BFCA1AB-2708-43C5-BFD8-FF6846A33BEC}">
      <dsp:nvSpPr>
        <dsp:cNvPr id="0" name=""/>
        <dsp:cNvSpPr/>
      </dsp:nvSpPr>
      <dsp:spPr>
        <a:xfrm rot="10800000">
          <a:off x="0" y="2688604"/>
          <a:ext cx="4882661" cy="268860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навыков самостоятельной учебной деятельности на основе индивидуализации и профессиональной ориентации содержания среднего общего образования</a:t>
          </a:r>
          <a:endParaRPr lang="ru-RU" sz="1700" b="1" kern="1200" dirty="0"/>
        </a:p>
      </dsp:txBody>
      <dsp:txXfrm rot="10800000">
        <a:off x="0" y="3360755"/>
        <a:ext cx="4882661" cy="2016453"/>
      </dsp:txXfrm>
    </dsp:sp>
    <dsp:sp modelId="{343FFE6E-13D4-446E-B877-A4DC2DFBD556}">
      <dsp:nvSpPr>
        <dsp:cNvPr id="0" name=""/>
        <dsp:cNvSpPr/>
      </dsp:nvSpPr>
      <dsp:spPr>
        <a:xfrm rot="5400000">
          <a:off x="5979690" y="1591576"/>
          <a:ext cx="2688604" cy="488266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подготовку обучающегося к жизни в обществе, самостоятельному жизненному выбору, продолжению образования и началу профессиональной деятельности</a:t>
          </a:r>
          <a:endParaRPr lang="ru-RU" sz="2000" b="1" kern="1200" dirty="0"/>
        </a:p>
      </dsp:txBody>
      <dsp:txXfrm rot="5400000">
        <a:off x="6315765" y="1927651"/>
        <a:ext cx="2016453" cy="4882661"/>
      </dsp:txXfrm>
    </dsp:sp>
    <dsp:sp modelId="{2B6CFB13-67C7-4CA4-9EC7-6DCC83175F60}">
      <dsp:nvSpPr>
        <dsp:cNvPr id="0" name=""/>
        <dsp:cNvSpPr/>
      </dsp:nvSpPr>
      <dsp:spPr>
        <a:xfrm>
          <a:off x="3519036" y="2165818"/>
          <a:ext cx="2727249" cy="104557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rgbClr val="A50021"/>
              </a:solidFill>
            </a:rPr>
            <a:t>Среднее общее образование направлено на:</a:t>
          </a:r>
          <a:endParaRPr lang="ru-RU" sz="2000" b="1" u="none" kern="1200" dirty="0">
            <a:solidFill>
              <a:srgbClr val="A50021"/>
            </a:solidFill>
          </a:endParaRPr>
        </a:p>
      </dsp:txBody>
      <dsp:txXfrm>
        <a:off x="3519036" y="2165818"/>
        <a:ext cx="2727249" cy="10455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10CC81-AA56-4E8E-B36F-B752846041DE}">
      <dsp:nvSpPr>
        <dsp:cNvPr id="0" name=""/>
        <dsp:cNvSpPr/>
      </dsp:nvSpPr>
      <dsp:spPr>
        <a:xfrm>
          <a:off x="0" y="0"/>
          <a:ext cx="10097587" cy="1250977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ФГОС СОО п.12   Освоение обучающимися основной образовательной программы завершается обязательной государственной (итоговой) аттестацией выпускников </a:t>
          </a:r>
          <a:endParaRPr lang="ru-RU" sz="2000" b="1" kern="1200" dirty="0"/>
        </a:p>
      </dsp:txBody>
      <dsp:txXfrm>
        <a:off x="0" y="0"/>
        <a:ext cx="10097587" cy="1250977"/>
      </dsp:txXfrm>
    </dsp:sp>
    <dsp:sp modelId="{8B9C4159-F7F5-48CC-8383-BC9182AD0C8A}">
      <dsp:nvSpPr>
        <dsp:cNvPr id="0" name=""/>
        <dsp:cNvSpPr/>
      </dsp:nvSpPr>
      <dsp:spPr>
        <a:xfrm>
          <a:off x="0" y="1576493"/>
          <a:ext cx="2524396" cy="35384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Государственная (итоговая) аттестация обучающихся проводится </a:t>
          </a:r>
          <a:r>
            <a:rPr lang="ru-RU" sz="2000" b="1" kern="1200" dirty="0" smtClean="0"/>
            <a:t>по всем изучавшимся учебным предметам</a:t>
          </a:r>
          <a:endParaRPr lang="ru-RU" sz="1600" b="1" kern="1200" dirty="0"/>
        </a:p>
      </dsp:txBody>
      <dsp:txXfrm>
        <a:off x="0" y="1576493"/>
        <a:ext cx="2524396" cy="3538498"/>
      </dsp:txXfrm>
    </dsp:sp>
    <dsp:sp modelId="{C3A4FDFC-A368-406B-8391-A800F7F1BFFE}">
      <dsp:nvSpPr>
        <dsp:cNvPr id="0" name=""/>
        <dsp:cNvSpPr/>
      </dsp:nvSpPr>
      <dsp:spPr>
        <a:xfrm>
          <a:off x="2524396" y="1576493"/>
          <a:ext cx="2524396" cy="3538498"/>
        </a:xfrm>
        <a:prstGeom prst="rect">
          <a:avLst/>
        </a:prstGeom>
        <a:solidFill>
          <a:schemeClr val="accent1">
            <a:shade val="80000"/>
            <a:hueOff val="103069"/>
            <a:satOff val="558"/>
            <a:lumOff val="835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ГИА проводится в форме </a:t>
          </a:r>
          <a:r>
            <a:rPr lang="ru-RU" sz="1700" b="1" kern="1200" dirty="0" smtClean="0"/>
            <a:t>ЕГЭ </a:t>
          </a:r>
          <a:r>
            <a:rPr lang="ru-RU" sz="1700" kern="1200" dirty="0" smtClean="0"/>
            <a:t>по окончании 11 класса </a:t>
          </a:r>
          <a:r>
            <a:rPr lang="ru-RU" sz="1700" b="1" kern="1200" dirty="0" smtClean="0"/>
            <a:t>в </a:t>
          </a:r>
          <a:r>
            <a:rPr lang="ru-RU" sz="1700" b="1" kern="1200" dirty="0" smtClean="0">
              <a:solidFill>
                <a:srgbClr val="A50021"/>
              </a:solidFill>
            </a:rPr>
            <a:t>обязательном порядке по учебным предметам: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A50021"/>
              </a:solidFill>
            </a:rPr>
            <a:t>«Русский язык и литература»;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A50021"/>
              </a:solidFill>
            </a:rPr>
            <a:t>«Математика: алгебра и начала анализа, геометрия»;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A50021"/>
              </a:solidFill>
            </a:rPr>
            <a:t>«Иностранный язык»</a:t>
          </a:r>
          <a:endParaRPr lang="ru-RU" sz="1700" b="1" kern="1200" dirty="0">
            <a:solidFill>
              <a:srgbClr val="A50021"/>
            </a:solidFill>
          </a:endParaRPr>
        </a:p>
      </dsp:txBody>
      <dsp:txXfrm>
        <a:off x="2524396" y="1576493"/>
        <a:ext cx="2524396" cy="3538498"/>
      </dsp:txXfrm>
    </dsp:sp>
    <dsp:sp modelId="{8DBBF56F-1C1B-4657-8FB2-5C2303E20059}">
      <dsp:nvSpPr>
        <dsp:cNvPr id="0" name=""/>
        <dsp:cNvSpPr/>
      </dsp:nvSpPr>
      <dsp:spPr>
        <a:xfrm>
          <a:off x="5048793" y="1576493"/>
          <a:ext cx="2524396" cy="3538498"/>
        </a:xfrm>
        <a:prstGeom prst="rect">
          <a:avLst/>
        </a:prstGeom>
        <a:solidFill>
          <a:schemeClr val="accent1">
            <a:shade val="80000"/>
            <a:hueOff val="206137"/>
            <a:satOff val="1116"/>
            <a:lumOff val="167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Обучающийся может </a:t>
          </a:r>
          <a:r>
            <a:rPr lang="ru-RU" sz="2000" b="1" kern="1200" dirty="0" smtClean="0">
              <a:solidFill>
                <a:srgbClr val="A50021"/>
              </a:solidFill>
            </a:rPr>
            <a:t>самостоятельно выбрать уровень (базовый или углубленный</a:t>
          </a:r>
          <a:r>
            <a:rPr lang="ru-RU" sz="2000" kern="1200" dirty="0" smtClean="0">
              <a:solidFill>
                <a:srgbClr val="A50021"/>
              </a:solidFill>
            </a:rPr>
            <a:t>), </a:t>
          </a:r>
          <a:r>
            <a:rPr lang="ru-RU" sz="2000" kern="1200" dirty="0" smtClean="0"/>
            <a:t>в соответствии с которым будет проводиться ГИА в форме  ЕГЭ</a:t>
          </a:r>
          <a:endParaRPr lang="ru-RU" sz="2000" kern="1200" dirty="0"/>
        </a:p>
      </dsp:txBody>
      <dsp:txXfrm>
        <a:off x="5048793" y="1576493"/>
        <a:ext cx="2524396" cy="3538498"/>
      </dsp:txXfrm>
    </dsp:sp>
    <dsp:sp modelId="{59124C48-C807-4B50-8DD8-648757B43BE6}">
      <dsp:nvSpPr>
        <dsp:cNvPr id="0" name=""/>
        <dsp:cNvSpPr/>
      </dsp:nvSpPr>
      <dsp:spPr>
        <a:xfrm>
          <a:off x="7573190" y="1576493"/>
          <a:ext cx="2524396" cy="3538498"/>
        </a:xfrm>
        <a:prstGeom prst="rect">
          <a:avLst/>
        </a:prstGeom>
        <a:solidFill>
          <a:schemeClr val="accent1">
            <a:shade val="80000"/>
            <a:hueOff val="309206"/>
            <a:satOff val="1674"/>
            <a:lumOff val="250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kern="1200" dirty="0" smtClean="0">
              <a:solidFill>
                <a:srgbClr val="A50021"/>
              </a:solidFill>
            </a:rPr>
            <a:t>на базовом уровне после 10 класса</a:t>
          </a:r>
          <a:r>
            <a:rPr lang="ru-RU" sz="1700" b="1" kern="1200" dirty="0" smtClean="0">
              <a:solidFill>
                <a:srgbClr val="A50021"/>
              </a:solidFill>
            </a:rPr>
            <a:t>.</a:t>
          </a:r>
          <a:endParaRPr lang="ru-RU" sz="1700" b="1" kern="1200" dirty="0">
            <a:solidFill>
              <a:srgbClr val="A50021"/>
            </a:solidFill>
          </a:endParaRPr>
        </a:p>
      </dsp:txBody>
      <dsp:txXfrm>
        <a:off x="7573190" y="1576493"/>
        <a:ext cx="2524396" cy="3538498"/>
      </dsp:txXfrm>
    </dsp:sp>
    <dsp:sp modelId="{51F4C815-B2E9-4205-BE5E-961CFB5642EE}">
      <dsp:nvSpPr>
        <dsp:cNvPr id="0" name=""/>
        <dsp:cNvSpPr/>
      </dsp:nvSpPr>
      <dsp:spPr>
        <a:xfrm>
          <a:off x="0" y="5114991"/>
          <a:ext cx="10097587" cy="393166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01FAF-11BD-4BB2-8D21-250C11656E2A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667B-CBA1-4EEF-AC93-E203203AB7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298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46102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Федеральный Государственный Образовательный Стандарт среднего общего образования в вопросах и ответах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5. </a:t>
            </a:r>
            <a:r>
              <a:rPr lang="ru-RU" sz="4000" b="1" dirty="0" smtClean="0"/>
              <a:t>Как проводится итоговая аттестация в соответствии с ФГОС СОО</a:t>
            </a:r>
            <a:r>
              <a:rPr lang="en-US" sz="4000" b="1" dirty="0" smtClean="0"/>
              <a:t>?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714118494"/>
              </p:ext>
            </p:extLst>
          </p:nvPr>
        </p:nvGraphicFramePr>
        <p:xfrm>
          <a:off x="1031966" y="535942"/>
          <a:ext cx="10097587" cy="561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061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6369" y="1629507"/>
            <a:ext cx="8651630" cy="268458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sz="4400" b="1" dirty="0" smtClean="0">
                <a:solidFill>
                  <a:srgbClr val="FF0000"/>
                </a:solidFill>
              </a:rPr>
              <a:t>. </a:t>
            </a:r>
            <a:r>
              <a:rPr lang="ru-RU" sz="4400" b="1" dirty="0" smtClean="0"/>
              <a:t>Какими должны быть результаты освоения обучающимися программы 10-11 класса</a:t>
            </a:r>
            <a:r>
              <a:rPr lang="en-US" sz="4400" b="1" dirty="0" smtClean="0"/>
              <a:t>?</a:t>
            </a:r>
            <a:r>
              <a:rPr lang="ru-RU" sz="4400" b="1" dirty="0" smtClean="0"/>
              <a:t> </a:t>
            </a: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31520" y="188914"/>
            <a:ext cx="10450286" cy="636428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ru-RU" b="1" dirty="0" smtClean="0"/>
          </a:p>
          <a:p>
            <a:pPr marL="0" indent="0" algn="ctr">
              <a:buNone/>
              <a:defRPr/>
            </a:pPr>
            <a:r>
              <a:rPr lang="ru-RU" b="1" dirty="0" smtClean="0"/>
              <a:t>Стандарт </a:t>
            </a:r>
            <a:r>
              <a:rPr lang="ru-RU" b="1" dirty="0"/>
              <a:t>устанавливает требования к результатам освоения обучающимися основной образовательной программы</a:t>
            </a:r>
            <a:r>
              <a:rPr lang="ru-RU" b="1" dirty="0" smtClean="0"/>
              <a:t>:</a:t>
            </a:r>
          </a:p>
          <a:p>
            <a:pPr marL="0" indent="0" algn="ctr">
              <a:buNone/>
              <a:defRPr/>
            </a:pPr>
            <a:endParaRPr lang="ru-RU" b="1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b="1" dirty="0"/>
              <a:t>л</a:t>
            </a:r>
            <a:r>
              <a:rPr lang="ru-RU" b="1" dirty="0" smtClean="0"/>
              <a:t>ичностным </a:t>
            </a:r>
            <a:r>
              <a:rPr lang="ru-RU" dirty="0" smtClean="0"/>
              <a:t> </a:t>
            </a:r>
            <a:r>
              <a:rPr lang="ru-RU" dirty="0"/>
              <a:t>(включающим готовность и способность обучающихся к саморазвитию и личностному самоопределению);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b="1" dirty="0" err="1" smtClean="0"/>
              <a:t>метапредметным</a:t>
            </a:r>
            <a:r>
              <a:rPr lang="ru-RU" dirty="0" smtClean="0"/>
              <a:t> </a:t>
            </a:r>
            <a:r>
              <a:rPr lang="ru-RU" dirty="0"/>
              <a:t>(включающим освоенные обучающимися межпредметные понятия и универсальные учебные действия (регулятивные, познавательные, коммуникативные);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b="1" dirty="0" smtClean="0"/>
              <a:t>предметным</a:t>
            </a:r>
            <a:r>
              <a:rPr lang="ru-RU" b="1" dirty="0"/>
              <a:t>, </a:t>
            </a:r>
            <a:r>
              <a:rPr lang="ru-RU" dirty="0"/>
              <a:t>включающим освоенные обучающимися в ходе изучения учебного предмета умения.</a:t>
            </a:r>
          </a:p>
          <a:p>
            <a:pPr eaLnBrk="1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061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9532" y="1884363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7. </a:t>
            </a:r>
            <a:r>
              <a:rPr lang="ru-RU" sz="4000" b="1" dirty="0" smtClean="0"/>
              <a:t>Что такое индивидуальный учебный план</a:t>
            </a:r>
            <a:r>
              <a:rPr lang="en-US" sz="4000" b="1" dirty="0" smtClean="0"/>
              <a:t>?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1680545"/>
          </a:xfrm>
        </p:spPr>
        <p:txBody>
          <a:bodyPr/>
          <a:lstStyle/>
          <a:p>
            <a:pPr algn="ctr"/>
            <a:r>
              <a:rPr lang="ru-RU" dirty="0" err="1" smtClean="0"/>
              <a:t>ИнДИВИДУАЛЬНЫЙ</a:t>
            </a:r>
            <a:r>
              <a:rPr lang="ru-RU" dirty="0" smtClean="0"/>
              <a:t> УЧЕБНЫЙ ПЛАН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3576669"/>
              </p:ext>
            </p:extLst>
          </p:nvPr>
        </p:nvGraphicFramePr>
        <p:xfrm>
          <a:off x="480647" y="3174274"/>
          <a:ext cx="112307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861">
                  <a:extLst>
                    <a:ext uri="{9D8B030D-6E8A-4147-A177-3AD203B41FA5}">
                      <a16:colId xmlns:a16="http://schemas.microsoft.com/office/drawing/2014/main" xmlns="" val="3323500036"/>
                    </a:ext>
                  </a:extLst>
                </a:gridCol>
                <a:gridCol w="3716215">
                  <a:extLst>
                    <a:ext uri="{9D8B030D-6E8A-4147-A177-3AD203B41FA5}">
                      <a16:colId xmlns:a16="http://schemas.microsoft.com/office/drawing/2014/main" xmlns="" val="873977295"/>
                    </a:ext>
                  </a:extLst>
                </a:gridCol>
                <a:gridCol w="4079631">
                  <a:extLst>
                    <a:ext uri="{9D8B030D-6E8A-4147-A177-3AD203B41FA5}">
                      <a16:colId xmlns:a16="http://schemas.microsoft.com/office/drawing/2014/main" xmlns="" val="2414899897"/>
                    </a:ext>
                  </a:extLst>
                </a:gridCol>
              </a:tblGrid>
              <a:tr h="211618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ОБЩИЕ УЧЕБНЫЕ ПРЕДМЕТЫ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ПРЕДМЕТЫ УГЛУБЛЕННОГО</a:t>
                      </a:r>
                      <a:r>
                        <a:rPr lang="ru-RU" sz="2800" baseline="0" dirty="0" smtClean="0"/>
                        <a:t> УРОВНЯ В СООТВЕТСТВИИ С ПРОФИЛЕМ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ИНДИВИДУАЛЬНЫЙ ПРОЕКТ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6665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2778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881314" y="357189"/>
            <a:ext cx="7215187" cy="642937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800" b="1" i="1" u="sng" dirty="0" smtClean="0">
                <a:solidFill>
                  <a:srgbClr val="FF0000"/>
                </a:solidFill>
              </a:rPr>
              <a:t>Общие  учебные предметы</a:t>
            </a:r>
            <a:r>
              <a:rPr lang="ru-RU" altLang="ru-RU" sz="2800" b="1" u="sng" dirty="0" smtClean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endParaRPr lang="ru-RU" altLang="ru-RU" sz="2000" b="1" i="1" dirty="0" smtClean="0">
              <a:solidFill>
                <a:srgbClr val="8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ru-RU" altLang="ru-RU" sz="2000" dirty="0" smtClean="0"/>
              <a:t>	 </a:t>
            </a:r>
          </a:p>
          <a:p>
            <a:pPr eaLnBrk="1" hangingPunct="1"/>
            <a:endParaRPr lang="ru-RU" altLang="ru-RU" sz="2000" dirty="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927463" y="1357314"/>
            <a:ext cx="10215154" cy="47148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altLang="ru-RU" sz="1600" b="1" i="1" dirty="0">
                <a:solidFill>
                  <a:srgbClr val="A50021"/>
                </a:solidFill>
              </a:rPr>
              <a:t> </a:t>
            </a:r>
          </a:p>
          <a:p>
            <a:pPr marL="0" indent="0">
              <a:buNone/>
            </a:pPr>
            <a:r>
              <a:rPr lang="ru-RU" altLang="ru-RU" sz="8000" b="1" i="1" dirty="0"/>
              <a:t>«Русский язык и литература»</a:t>
            </a:r>
            <a:r>
              <a:rPr lang="ru-RU" altLang="ru-RU" sz="8000" dirty="0"/>
              <a:t> (базовый или углубленный), </a:t>
            </a:r>
          </a:p>
          <a:p>
            <a:pPr marL="0" indent="0">
              <a:buNone/>
            </a:pPr>
            <a:endParaRPr lang="ru-RU" altLang="ru-RU" sz="8000" dirty="0"/>
          </a:p>
          <a:p>
            <a:pPr marL="0" indent="0">
              <a:buNone/>
            </a:pPr>
            <a:r>
              <a:rPr lang="ru-RU" altLang="ru-RU" sz="8000" b="1" i="1" dirty="0"/>
              <a:t>«Иностранный язык»</a:t>
            </a:r>
            <a:r>
              <a:rPr lang="ru-RU" altLang="ru-RU" sz="8000" dirty="0"/>
              <a:t> (базовый или углубленный), </a:t>
            </a:r>
          </a:p>
          <a:p>
            <a:pPr marL="0" indent="0">
              <a:buNone/>
            </a:pPr>
            <a:endParaRPr lang="ru-RU" altLang="ru-RU" sz="8000" dirty="0"/>
          </a:p>
          <a:p>
            <a:pPr marL="0" indent="0">
              <a:buNone/>
            </a:pPr>
            <a:r>
              <a:rPr lang="ru-RU" altLang="ru-RU" sz="8000" b="1" i="1" dirty="0"/>
              <a:t>«Математика: алгебра и начала математического анализа, геометрия»</a:t>
            </a:r>
            <a:r>
              <a:rPr lang="ru-RU" altLang="ru-RU" sz="8000" dirty="0"/>
              <a:t>  (базовый или углубленный), </a:t>
            </a:r>
          </a:p>
          <a:p>
            <a:pPr marL="0" indent="0">
              <a:buNone/>
            </a:pPr>
            <a:endParaRPr lang="ru-RU" altLang="ru-RU" sz="8000" dirty="0"/>
          </a:p>
          <a:p>
            <a:pPr marL="0" indent="0" algn="just">
              <a:buNone/>
            </a:pPr>
            <a:r>
              <a:rPr lang="ru-RU" altLang="ru-RU" sz="8000" b="1" i="1" dirty="0"/>
              <a:t>«История»</a:t>
            </a:r>
            <a:r>
              <a:rPr lang="ru-RU" altLang="ru-RU" sz="8000" dirty="0"/>
              <a:t> (базовый или углубленный), </a:t>
            </a:r>
            <a:r>
              <a:rPr lang="ru-RU" altLang="ru-RU" sz="8000" u="sng" dirty="0"/>
              <a:t>или</a:t>
            </a:r>
            <a:r>
              <a:rPr lang="ru-RU" altLang="ru-RU" sz="8000" dirty="0"/>
              <a:t> </a:t>
            </a:r>
            <a:r>
              <a:rPr lang="ru-RU" altLang="ru-RU" sz="8000" b="1" i="1" dirty="0"/>
              <a:t>«Россия в мире»</a:t>
            </a:r>
            <a:r>
              <a:rPr lang="ru-RU" altLang="ru-RU" sz="8000" dirty="0"/>
              <a:t> (базовый), </a:t>
            </a:r>
          </a:p>
          <a:p>
            <a:pPr marL="0" indent="0" algn="just">
              <a:buNone/>
            </a:pPr>
            <a:endParaRPr lang="ru-RU" altLang="ru-RU" sz="8000" dirty="0"/>
          </a:p>
          <a:p>
            <a:pPr marL="0" indent="0" algn="just">
              <a:buNone/>
            </a:pPr>
            <a:r>
              <a:rPr lang="ru-RU" altLang="ru-RU" sz="8000" b="1" i="1" dirty="0"/>
              <a:t>«Физическая культура»</a:t>
            </a:r>
            <a:r>
              <a:rPr lang="ru-RU" altLang="ru-RU" sz="8000" dirty="0"/>
              <a:t> (базовый), </a:t>
            </a:r>
          </a:p>
          <a:p>
            <a:pPr marL="0" indent="0" algn="just">
              <a:buNone/>
            </a:pPr>
            <a:endParaRPr lang="ru-RU" altLang="ru-RU" sz="8000" dirty="0"/>
          </a:p>
          <a:p>
            <a:pPr marL="0" indent="0">
              <a:buNone/>
            </a:pPr>
            <a:r>
              <a:rPr lang="ru-RU" altLang="ru-RU" sz="8000" b="1" i="1" dirty="0"/>
              <a:t>«ОБЖ»    </a:t>
            </a:r>
            <a:r>
              <a:rPr lang="ru-RU" altLang="ru-RU" sz="8000" dirty="0"/>
              <a:t>(базовый). </a:t>
            </a:r>
          </a:p>
        </p:txBody>
      </p:sp>
    </p:spTree>
    <p:extLst>
      <p:ext uri="{BB962C8B-B14F-4D97-AF65-F5344CB8AC3E}">
        <p14:creationId xmlns:p14="http://schemas.microsoft.com/office/powerpoint/2010/main" xmlns="" val="27937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Индивидуальный проект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представляет </a:t>
            </a:r>
            <a:r>
              <a:rPr lang="ru-RU" dirty="0"/>
              <a:t>собой особую форму организации деятельности обучающихся (учебное исследование или учебный проект</a:t>
            </a:r>
            <a:r>
              <a:rPr lang="ru-RU" dirty="0" smtClean="0"/>
              <a:t>).</a:t>
            </a:r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dirty="0" smtClean="0"/>
              <a:t>выполняется </a:t>
            </a:r>
            <a:r>
              <a:rPr lang="ru-RU" dirty="0"/>
              <a:t>обучающимся самостоятельно под руководством учителя (</a:t>
            </a:r>
            <a:r>
              <a:rPr lang="ru-RU" dirty="0" err="1"/>
              <a:t>тьютора</a:t>
            </a:r>
            <a:r>
              <a:rPr lang="ru-RU" dirty="0"/>
              <a:t>) по выбранной теме в рамках одного или нескольких изучаемых учебных предметов, курсов 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322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3" y="2249487"/>
            <a:ext cx="9772772" cy="2064605"/>
          </a:xfrm>
        </p:spPr>
        <p:txBody>
          <a:bodyPr>
            <a:noAutofit/>
          </a:bodyPr>
          <a:lstStyle/>
          <a:p>
            <a:pPr lvl="8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1</a:t>
            </a:r>
            <a:r>
              <a:rPr lang="ru-RU" sz="4000" b="1" dirty="0" smtClean="0"/>
              <a:t>. Что собой представляет  ФГОС СОО</a:t>
            </a:r>
            <a:r>
              <a:rPr lang="en-US" sz="4000" b="1" dirty="0" smtClean="0"/>
              <a:t>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097" y="618517"/>
            <a:ext cx="9780314" cy="4933197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Федеральный </a:t>
            </a:r>
            <a:r>
              <a:rPr lang="ru-RU" i="1" dirty="0">
                <a:solidFill>
                  <a:srgbClr val="FF0000"/>
                </a:solidFill>
              </a:rPr>
              <a:t>государственный образовательный стандарт среднего (полного) общего образования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документ</a:t>
            </a:r>
            <a:r>
              <a:rPr lang="ru-RU" dirty="0" smtClean="0"/>
              <a:t>, определяющий совокупность </a:t>
            </a:r>
            <a:r>
              <a:rPr lang="ru-RU" dirty="0"/>
              <a:t>требований, обязательных при реализации основной образовательной программы среднего (полного) общего образования </a:t>
            </a:r>
            <a:r>
              <a:rPr lang="ru-RU" dirty="0" smtClean="0"/>
              <a:t>(10-11 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0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52791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sz="4000" dirty="0" smtClean="0"/>
              <a:t>Каких целей должно достигать  среднее общее образование</a:t>
            </a:r>
            <a:r>
              <a:rPr lang="en-US" sz="4000" dirty="0" smtClean="0"/>
              <a:t>?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664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700" b="1" dirty="0"/>
              <a:t>ФЗ от 29.12.2012 N 273-ФЗ  "Об образовании в </a:t>
            </a:r>
            <a:br>
              <a:rPr lang="ru-RU" sz="2700" b="1" dirty="0"/>
            </a:br>
            <a:r>
              <a:rPr lang="ru-RU" sz="2700" b="1" dirty="0"/>
              <a:t>Российской Федерации» Статья 66.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4215910284"/>
              </p:ext>
            </p:extLst>
          </p:nvPr>
        </p:nvGraphicFramePr>
        <p:xfrm>
          <a:off x="1371599" y="1293222"/>
          <a:ext cx="9765323" cy="5377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Admin\Pictures\iветочка на фоне флаг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1"/>
            <a:ext cx="1187624" cy="11401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44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398" y="2845902"/>
            <a:ext cx="9905998" cy="147857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3</a:t>
            </a:r>
            <a:r>
              <a:rPr lang="ru-RU" sz="4000" b="1" dirty="0" smtClean="0">
                <a:solidFill>
                  <a:srgbClr val="FF0000"/>
                </a:solidFill>
              </a:rPr>
              <a:t>. </a:t>
            </a:r>
            <a:r>
              <a:rPr lang="ru-RU" sz="4000" b="1" dirty="0" smtClean="0"/>
              <a:t>Какими качествами должен обладать выпускник средней школы</a:t>
            </a:r>
            <a:r>
              <a:rPr lang="en-US" sz="4000" b="1" dirty="0" smtClean="0"/>
              <a:t>?</a:t>
            </a:r>
            <a:r>
              <a:rPr lang="ru-RU" sz="4000" b="1" dirty="0" smtClean="0"/>
              <a:t>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2524126" y="142876"/>
            <a:ext cx="75612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«ПОРТРЕТ ВЫПУСКНИКА СТАРШЕЙ ШКОЛЫ»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138" y="973140"/>
            <a:ext cx="113124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любящий свой край и свою Родину;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осознающий и принимающий традиционные ценности семьи, осознающий свою сопричастность к судьбе Отечества;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креативный и критически мыслящий, активно и целенаправленно познающий мир;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владеющий основами научных методов познания окружающего мира;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осознающий себя личностью, социально активный, уважающий закон и правопорядок;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уважающий мнение других людей, умеющий вести конструктивный диалог, достигать взаимопонимания и успешно взаимодействовать;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осознанно выполняющий и пропагандирующий правила здорового, безопасного и экологически целесообразного образа жизни;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подготовленный к осознанному выбору профессии;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мотивированный на образование и самообразование в течение всей своей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29678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sz="4000" dirty="0" smtClean="0">
                <a:solidFill>
                  <a:srgbClr val="FF0000"/>
                </a:solidFill>
              </a:rPr>
              <a:t>. </a:t>
            </a:r>
            <a:r>
              <a:rPr lang="ru-RU" sz="4000" dirty="0" smtClean="0"/>
              <a:t>Какова учебная нагрузка в 10-11 классе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24189" y="428626"/>
            <a:ext cx="7286625" cy="1000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Учебный план ФГОС СОО</a:t>
            </a:r>
            <a:b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(приказ </a:t>
            </a:r>
            <a:r>
              <a:rPr lang="ru-RU" sz="20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России от 17.05.2012  № 413)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8355" y="1785939"/>
            <a:ext cx="9548948" cy="43021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</a:rPr>
              <a:t>нормативный срок освоения ООП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– 2 года;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800" dirty="0">
              <a:solidFill>
                <a:srgbClr val="FF0000"/>
              </a:solidFill>
              <a:latin typeface="+mj-lt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</a:rPr>
              <a:t>количество учебных занятий за 2 года на одного обучающегося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– не менее 2170 часов (</a:t>
            </a:r>
            <a:r>
              <a:rPr lang="ru-RU" sz="2800" dirty="0">
                <a:solidFill>
                  <a:srgbClr val="FF0000"/>
                </a:solidFill>
                <a:latin typeface="+mj-lt"/>
                <a:cs typeface="Arial" charset="0"/>
              </a:rPr>
              <a:t>не менее 31 часа в неделю)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и не более 2590 часов (не более 37 часов в неделю).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ru-RU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2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132</TotalTime>
  <Words>585</Words>
  <Application>Microsoft Office PowerPoint</Application>
  <PresentationFormat>Произвольный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Контур</vt:lpstr>
      <vt:lpstr>Федеральный Государственный Образовательный Стандарт среднего общего образования в вопросах и ответах</vt:lpstr>
      <vt:lpstr>Слайд 2</vt:lpstr>
      <vt:lpstr>Федеральный государственный образовательный стандарт среднего (полного) общего образования –   документ, определяющий совокупность требований, обязательных при реализации основной образовательной программы среднего (полного) общего образования (10-11 класс)</vt:lpstr>
      <vt:lpstr>2. Каких целей должно достигать  среднее общее образование? </vt:lpstr>
      <vt:lpstr>    ФЗ от 29.12.2012 N 273-ФЗ  "Об образовании в  Российской Федерации» Статья 66.   </vt:lpstr>
      <vt:lpstr>3. Какими качествами должен обладать выпускник средней школы?  </vt:lpstr>
      <vt:lpstr>Слайд 7</vt:lpstr>
      <vt:lpstr>4. Какова учебная нагрузка в 10-11 классе?</vt:lpstr>
      <vt:lpstr>Слайд 9</vt:lpstr>
      <vt:lpstr>5. Как проводится итоговая аттестация в соответствии с ФГОС СОО? </vt:lpstr>
      <vt:lpstr>Слайд 11</vt:lpstr>
      <vt:lpstr>6. Какими должны быть результаты освоения обучающимися программы 10-11 класса? </vt:lpstr>
      <vt:lpstr>Слайд 13</vt:lpstr>
      <vt:lpstr>7. Что такое индивидуальный учебный план? </vt:lpstr>
      <vt:lpstr>ИнДИВИДУАЛЬНЫЙ УЧЕБНЫЙ ПЛАН</vt:lpstr>
      <vt:lpstr>Слайд 16</vt:lpstr>
      <vt:lpstr>Индивидуальный проект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среднего (полного) общего образования представляет собой совокупность требований, обязательных при реализации основной образовательной программы среднего (полного) общего образования</dc:title>
  <dc:creator>Александр Паков</dc:creator>
  <cp:lastModifiedBy>PEN</cp:lastModifiedBy>
  <cp:revision>16</cp:revision>
  <dcterms:created xsi:type="dcterms:W3CDTF">2018-06-13T16:50:22Z</dcterms:created>
  <dcterms:modified xsi:type="dcterms:W3CDTF">2018-06-14T09:01:02Z</dcterms:modified>
</cp:coreProperties>
</file>